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7" r:id="rId3"/>
    <p:sldId id="265" r:id="rId4"/>
    <p:sldId id="281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69" r:id="rId13"/>
    <p:sldId id="282" r:id="rId14"/>
    <p:sldId id="263" r:id="rId15"/>
    <p:sldId id="276" r:id="rId16"/>
    <p:sldId id="278" r:id="rId17"/>
    <p:sldId id="284" r:id="rId18"/>
    <p:sldId id="277" r:id="rId19"/>
    <p:sldId id="283" r:id="rId20"/>
    <p:sldId id="280" r:id="rId21"/>
    <p:sldId id="279" r:id="rId22"/>
    <p:sldId id="285" r:id="rId23"/>
    <p:sldId id="286" r:id="rId24"/>
    <p:sldId id="294" r:id="rId25"/>
    <p:sldId id="295" r:id="rId26"/>
    <p:sldId id="264" r:id="rId2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DengXian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DengXian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DengXian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DengXian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DengXian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DengXian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DengXian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DengXian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DengXian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314"/>
    <p:restoredTop sz="95377"/>
  </p:normalViewPr>
  <p:slideViewPr>
    <p:cSldViewPr snapToGrid="0">
      <p:cViewPr varScale="1">
        <p:scale>
          <a:sx n="85" d="100"/>
          <a:sy n="85" d="100"/>
        </p:scale>
        <p:origin x="20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fg/fg_workspace/ppd_default_risk_model_lr/scoreSample.csv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/Users/song/Data/BoHai/testData_fg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localhost//Users/song/Data/BoHai/testData_fg.xlsx" TargetMode="External"/><Relationship Id="rId4" Type="http://schemas.openxmlformats.org/officeDocument/2006/relationships/chartUserShapes" Target="../drawings/drawing1.xml"/><Relationship Id="rId1" Type="http://schemas.microsoft.com/office/2011/relationships/chartStyle" Target="style3.xml"/><Relationship Id="rId2" Type="http://schemas.microsoft.com/office/2011/relationships/chartColorStyle" Target="colors3.xm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/Users/song/Data/BoHai/testData_fg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/Users/song/Data/BoHai/testData_f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AUC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工作表1!$C$8:$C$13</c:f>
              <c:strCache>
                <c:ptCount val="6"/>
                <c:pt idx="0">
                  <c:v>整体</c:v>
                </c:pt>
                <c:pt idx="1">
                  <c:v>multiple_total_debt_cnt</c:v>
                </c:pt>
                <c:pt idx="2">
                  <c:v>apply_max_amount</c:v>
                </c:pt>
                <c:pt idx="3">
                  <c:v>max_break_periods</c:v>
                </c:pt>
                <c:pt idx="4">
                  <c:v>failures_recent_3_month </c:v>
                </c:pt>
                <c:pt idx="5">
                  <c:v>maxover_days</c:v>
                </c:pt>
              </c:strCache>
            </c:strRef>
          </c:cat>
          <c:val>
            <c:numRef>
              <c:f>工作表1!$D$8:$D$13</c:f>
              <c:numCache>
                <c:formatCode>General</c:formatCode>
                <c:ptCount val="6"/>
                <c:pt idx="0">
                  <c:v>74.43</c:v>
                </c:pt>
                <c:pt idx="1">
                  <c:v>57.1</c:v>
                </c:pt>
                <c:pt idx="2">
                  <c:v>56.38</c:v>
                </c:pt>
                <c:pt idx="3">
                  <c:v>55.45</c:v>
                </c:pt>
                <c:pt idx="4">
                  <c:v>55.0</c:v>
                </c:pt>
                <c:pt idx="5">
                  <c:v>52.76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2132142320"/>
        <c:axId val="-1985048832"/>
      </c:barChart>
      <c:catAx>
        <c:axId val="-2132142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Bold" charset="0"/>
                <a:ea typeface="+mn-ea"/>
                <a:cs typeface="+mn-cs"/>
              </a:defRPr>
            </a:pPr>
            <a:endParaRPr lang="zh-CN"/>
          </a:p>
        </c:txPr>
        <c:crossAx val="-1985048832"/>
        <c:crosses val="autoZero"/>
        <c:auto val="1"/>
        <c:lblAlgn val="ctr"/>
        <c:lblOffset val="100"/>
        <c:noMultiLvlLbl val="0"/>
      </c:catAx>
      <c:valAx>
        <c:axId val="-19850488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Bold" charset="0"/>
                <a:ea typeface="+mn-ea"/>
                <a:cs typeface="+mn-cs"/>
              </a:defRPr>
            </a:pPr>
            <a:endParaRPr lang="zh-CN"/>
          </a:p>
        </c:txPr>
        <c:crossAx val="-2132142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b="1">
                <a:latin typeface="Microsoft YaHei" charset="-122"/>
                <a:ea typeface="Microsoft YaHei" charset="-122"/>
                <a:cs typeface="Microsoft YaHei" charset="-122"/>
              </a:rPr>
              <a:t>最大申请金额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工作表11!$D$3</c:f>
              <c:strCache>
                <c:ptCount val="1"/>
                <c:pt idx="0">
                  <c:v>组内逾期率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工作表11!$A$4:$A$7</c:f>
              <c:strCache>
                <c:ptCount val="4"/>
                <c:pt idx="0">
                  <c:v>&lt;=15000</c:v>
                </c:pt>
                <c:pt idx="1">
                  <c:v>(15000,30000]</c:v>
                </c:pt>
                <c:pt idx="2">
                  <c:v>(30000,70000]</c:v>
                </c:pt>
                <c:pt idx="3">
                  <c:v>&gt;70000</c:v>
                </c:pt>
              </c:strCache>
            </c:strRef>
          </c:cat>
          <c:val>
            <c:numRef>
              <c:f>工作表11!$D$4:$D$7</c:f>
              <c:numCache>
                <c:formatCode>0.00%</c:formatCode>
                <c:ptCount val="4"/>
                <c:pt idx="0">
                  <c:v>0.0157377049180328</c:v>
                </c:pt>
                <c:pt idx="1">
                  <c:v>0.0241228070175439</c:v>
                </c:pt>
                <c:pt idx="2">
                  <c:v>0.0592209525398282</c:v>
                </c:pt>
                <c:pt idx="3">
                  <c:v>0.0681140034983023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117573696"/>
        <c:axId val="1799309920"/>
      </c:barChart>
      <c:catAx>
        <c:axId val="-2117573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99309920"/>
        <c:crosses val="autoZero"/>
        <c:auto val="1"/>
        <c:lblAlgn val="ctr"/>
        <c:lblOffset val="100"/>
        <c:noMultiLvlLbl val="0"/>
      </c:catAx>
      <c:valAx>
        <c:axId val="179930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7573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 smtClean="0"/>
              <a:t>最大逾期期数</a:t>
            </a:r>
            <a:endParaRPr lang="zh-CN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max_break_periods!$D$3</c:f>
              <c:strCache>
                <c:ptCount val="1"/>
                <c:pt idx="0">
                  <c:v>组内逾期率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max_break_periods!$A$4:$A$7</c:f>
              <c:strCache>
                <c:ptCount val="4"/>
                <c:pt idx="0">
                  <c:v>Bin 0</c:v>
                </c:pt>
                <c:pt idx="1">
                  <c:v>Bin 1</c:v>
                </c:pt>
                <c:pt idx="2">
                  <c:v>Bin 2</c:v>
                </c:pt>
                <c:pt idx="3">
                  <c:v>Bin 3</c:v>
                </c:pt>
              </c:strCache>
            </c:strRef>
          </c:cat>
          <c:val>
            <c:numRef>
              <c:f>max_break_periods!$D$4:$D$7</c:f>
              <c:numCache>
                <c:formatCode>0.00%</c:formatCode>
                <c:ptCount val="4"/>
                <c:pt idx="0">
                  <c:v>0.0486295313881521</c:v>
                </c:pt>
                <c:pt idx="1">
                  <c:v>0.0204014478446858</c:v>
                </c:pt>
                <c:pt idx="2">
                  <c:v>0.0448153934709317</c:v>
                </c:pt>
                <c:pt idx="3">
                  <c:v>0.0570517100675124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2117295248"/>
        <c:axId val="-2114787408"/>
      </c:barChart>
      <c:catAx>
        <c:axId val="-211729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4787408"/>
        <c:crosses val="autoZero"/>
        <c:auto val="1"/>
        <c:lblAlgn val="ctr"/>
        <c:lblOffset val="100"/>
        <c:noMultiLvlLbl val="0"/>
      </c:catAx>
      <c:valAx>
        <c:axId val="-211478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729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最近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个月机构扣款失败次数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query_times1!$D$3</c:f>
              <c:strCache>
                <c:ptCount val="1"/>
                <c:pt idx="0">
                  <c:v>组内逾期率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query_times1!$A$4:$A$6</c:f>
              <c:strCache>
                <c:ptCount val="3"/>
                <c:pt idx="0">
                  <c:v>&lt;3</c:v>
                </c:pt>
                <c:pt idx="1">
                  <c:v>[3,5)</c:v>
                </c:pt>
                <c:pt idx="2">
                  <c:v>&gt;=5</c:v>
                </c:pt>
              </c:strCache>
            </c:strRef>
          </c:cat>
          <c:val>
            <c:numRef>
              <c:f>query_times1!$D$4:$D$6</c:f>
              <c:numCache>
                <c:formatCode>0.00%</c:formatCode>
                <c:ptCount val="3"/>
                <c:pt idx="0">
                  <c:v>0.0037</c:v>
                </c:pt>
                <c:pt idx="1">
                  <c:v>0.0423557743386337</c:v>
                </c:pt>
                <c:pt idx="2">
                  <c:v>0.0746391076115486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118144320"/>
        <c:axId val="-2118345072"/>
      </c:barChart>
      <c:catAx>
        <c:axId val="-211814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8345072"/>
        <c:crosses val="autoZero"/>
        <c:auto val="1"/>
        <c:lblAlgn val="ctr"/>
        <c:lblOffset val="100"/>
        <c:noMultiLvlLbl val="0"/>
      </c:catAx>
      <c:valAx>
        <c:axId val="-2118345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18144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 smtClean="0"/>
              <a:t>最大逾期天数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maxover_days!$D$3</c:f>
              <c:strCache>
                <c:ptCount val="1"/>
                <c:pt idx="0">
                  <c:v>组内逾期率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maxover_days!$A$4:$A$5</c:f>
              <c:strCache>
                <c:ptCount val="2"/>
                <c:pt idx="0">
                  <c:v>&lt;=25</c:v>
                </c:pt>
                <c:pt idx="1">
                  <c:v>&gt;25</c:v>
                </c:pt>
              </c:strCache>
            </c:strRef>
          </c:cat>
          <c:val>
            <c:numRef>
              <c:f>maxover_days!$D$4:$D$5</c:f>
              <c:numCache>
                <c:formatCode>0.00%</c:formatCode>
                <c:ptCount val="2"/>
                <c:pt idx="0">
                  <c:v>0.0425582571947264</c:v>
                </c:pt>
                <c:pt idx="1">
                  <c:v>0.30150068212824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777619088"/>
        <c:axId val="-2029611808"/>
      </c:barChart>
      <c:catAx>
        <c:axId val="177761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029611808"/>
        <c:crosses val="autoZero"/>
        <c:auto val="1"/>
        <c:lblAlgn val="ctr"/>
        <c:lblOffset val="100"/>
        <c:noMultiLvlLbl val="0"/>
      </c:catAx>
      <c:valAx>
        <c:axId val="-2029611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77619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tif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4826866" cy="2839905"/>
        </a:xfrm>
        <a:prstGeom xmlns:a="http://schemas.openxmlformats.org/drawingml/2006/main" prst="rect">
          <a:avLst/>
        </a:prstGeom>
      </cdr:spPr>
    </cdr:pic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18037165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DengXian"/>
      </a:defRPr>
    </a:lvl1pPr>
    <a:lvl2pPr indent="228600" latinLnBrk="0">
      <a:defRPr sz="1200">
        <a:latin typeface="+mj-lt"/>
        <a:ea typeface="+mj-ea"/>
        <a:cs typeface="+mj-cs"/>
        <a:sym typeface="DengXian"/>
      </a:defRPr>
    </a:lvl2pPr>
    <a:lvl3pPr indent="457200" latinLnBrk="0">
      <a:defRPr sz="1200">
        <a:latin typeface="+mj-lt"/>
        <a:ea typeface="+mj-ea"/>
        <a:cs typeface="+mj-cs"/>
        <a:sym typeface="DengXian"/>
      </a:defRPr>
    </a:lvl3pPr>
    <a:lvl4pPr indent="685800" latinLnBrk="0">
      <a:defRPr sz="1200">
        <a:latin typeface="+mj-lt"/>
        <a:ea typeface="+mj-ea"/>
        <a:cs typeface="+mj-cs"/>
        <a:sym typeface="DengXian"/>
      </a:defRPr>
    </a:lvl4pPr>
    <a:lvl5pPr indent="914400" latinLnBrk="0">
      <a:defRPr sz="1200">
        <a:latin typeface="+mj-lt"/>
        <a:ea typeface="+mj-ea"/>
        <a:cs typeface="+mj-cs"/>
        <a:sym typeface="DengXian"/>
      </a:defRPr>
    </a:lvl5pPr>
    <a:lvl6pPr indent="1143000" latinLnBrk="0">
      <a:defRPr sz="1200">
        <a:latin typeface="+mj-lt"/>
        <a:ea typeface="+mj-ea"/>
        <a:cs typeface="+mj-cs"/>
        <a:sym typeface="DengXian"/>
      </a:defRPr>
    </a:lvl6pPr>
    <a:lvl7pPr indent="1371600" latinLnBrk="0">
      <a:defRPr sz="1200">
        <a:latin typeface="+mj-lt"/>
        <a:ea typeface="+mj-ea"/>
        <a:cs typeface="+mj-cs"/>
        <a:sym typeface="DengXian"/>
      </a:defRPr>
    </a:lvl7pPr>
    <a:lvl8pPr indent="1600200" latinLnBrk="0">
      <a:defRPr sz="1200">
        <a:latin typeface="+mj-lt"/>
        <a:ea typeface="+mj-ea"/>
        <a:cs typeface="+mj-cs"/>
        <a:sym typeface="DengXian"/>
      </a:defRPr>
    </a:lvl8pPr>
    <a:lvl9pPr indent="1828800" latinLnBrk="0">
      <a:defRPr sz="1200">
        <a:latin typeface="+mj-lt"/>
        <a:ea typeface="+mj-ea"/>
        <a:cs typeface="+mj-cs"/>
        <a:sym typeface="DengXi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8605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463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4.jpeg" descr="1s副本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2351088" y="2564902"/>
            <a:ext cx="7561337" cy="1872210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1500"/>
              </a:spcBef>
              <a:defRPr sz="6600" b="1">
                <a:solidFill>
                  <a:srgbClr val="FFFFFF"/>
                </a:solidFill>
              </a:defRPr>
            </a:lvl1pPr>
            <a:lvl2pPr algn="ctr">
              <a:spcBef>
                <a:spcPts val="1500"/>
              </a:spcBef>
              <a:defRPr sz="6600" b="1">
                <a:solidFill>
                  <a:srgbClr val="FFFFFF"/>
                </a:solidFill>
              </a:defRPr>
            </a:lvl2pPr>
            <a:lvl3pPr algn="ctr">
              <a:spcBef>
                <a:spcPts val="1500"/>
              </a:spcBef>
              <a:defRPr sz="6600" b="1">
                <a:solidFill>
                  <a:srgbClr val="FFFFFF"/>
                </a:solidFill>
              </a:defRPr>
            </a:lvl3pPr>
            <a:lvl4pPr algn="ctr">
              <a:spcBef>
                <a:spcPts val="1500"/>
              </a:spcBef>
              <a:defRPr sz="6600" b="1">
                <a:solidFill>
                  <a:srgbClr val="FFFFFF"/>
                </a:solidFill>
              </a:defRPr>
            </a:lvl4pPr>
            <a:lvl5pPr algn="ctr">
              <a:spcBef>
                <a:spcPts val="1500"/>
              </a:spcBef>
              <a:defRPr sz="6600" b="1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3"/>
          </p:nvPr>
        </p:nvSpPr>
        <p:spPr>
          <a:xfrm>
            <a:off x="3899606" y="4437112"/>
            <a:ext cx="4392789" cy="5954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" name="Shape 15"/>
          <p:cNvSpPr>
            <a:spLocks noGrp="1"/>
          </p:cNvSpPr>
          <p:nvPr>
            <p:ph type="body" sz="quarter" idx="14"/>
          </p:nvPr>
        </p:nvSpPr>
        <p:spPr>
          <a:xfrm>
            <a:off x="4655542" y="5292330"/>
            <a:ext cx="2880917" cy="504849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5"/>
          </p:nvPr>
        </p:nvSpPr>
        <p:spPr>
          <a:xfrm>
            <a:off x="4907829" y="5855432"/>
            <a:ext cx="2376340" cy="602783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7" name="Shape 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xfrm>
            <a:off x="609600" y="404664"/>
            <a:ext cx="10972800" cy="864097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257167" indent="-257167">
              <a:buSzPct val="100000"/>
              <a:buFont typeface="Arial"/>
              <a:buChar char="•"/>
            </a:lvl1pPr>
            <a:lvl2pPr marL="587814" indent="-244923">
              <a:buSzPct val="100000"/>
              <a:buFont typeface="Arial"/>
              <a:buChar char="–"/>
            </a:lvl2pPr>
            <a:lvl3pPr marL="914375" indent="-228593">
              <a:buSzPct val="100000"/>
              <a:buFont typeface="Arial"/>
              <a:buChar char="•"/>
            </a:lvl3pPr>
            <a:lvl4pPr marL="1302987" indent="-274313">
              <a:buSzPct val="100000"/>
              <a:buFont typeface="Arial"/>
              <a:buChar char="–"/>
            </a:lvl4pPr>
            <a:lvl5pPr marL="1645878" indent="-274313">
              <a:buSzPct val="100000"/>
              <a:buFont typeface="Arial"/>
              <a:buChar char="»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8839200" y="1556791"/>
            <a:ext cx="2743200" cy="456937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609600" y="1556791"/>
            <a:ext cx="8026400" cy="456937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xfrm>
            <a:off x="8737600" y="6356355"/>
            <a:ext cx="335864" cy="370839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963084" y="4406905"/>
            <a:ext cx="10363201" cy="1362077"/>
          </a:xfrm>
          <a:prstGeom prst="rect">
            <a:avLst/>
          </a:prstGeom>
        </p:spPr>
        <p:txBody>
          <a:bodyPr anchor="t"/>
          <a:lstStyle>
            <a:lvl1pPr>
              <a:defRPr sz="3000" cap="all"/>
            </a:lvl1pPr>
          </a:lstStyle>
          <a:p>
            <a:r>
              <a:t>标题文本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9"/>
          </a:xfrm>
          <a:prstGeom prst="rect">
            <a:avLst/>
          </a:prstGeom>
        </p:spPr>
        <p:txBody>
          <a:bodyPr anchor="b"/>
          <a:lstStyle>
            <a:lvl1pPr>
              <a:spcBef>
                <a:spcPts val="300"/>
              </a:spcBef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300"/>
              </a:spcBef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300"/>
              </a:spcBef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300"/>
              </a:spcBef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300"/>
              </a:spcBef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3" name="Shape 43"/>
          <p:cNvSpPr>
            <a:spLocks noGrp="1"/>
          </p:cNvSpPr>
          <p:nvPr>
            <p:ph type="body" sz="half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</p:spPr>
        <p:txBody>
          <a:bodyPr/>
          <a:lstStyle>
            <a:lvl1pPr marL="257167" indent="-257167">
              <a:buSzPct val="100000"/>
              <a:buFont typeface="Arial"/>
              <a:buChar char="•"/>
              <a:defRPr sz="2100">
                <a:solidFill>
                  <a:srgbClr val="404040"/>
                </a:solidFill>
              </a:defRPr>
            </a:lvl1pPr>
            <a:lvl2pPr marL="592917" indent="-250025">
              <a:buSzPct val="100000"/>
              <a:buFont typeface="Arial"/>
              <a:buChar char="–"/>
              <a:defRPr sz="2100">
                <a:solidFill>
                  <a:srgbClr val="404040"/>
                </a:solidFill>
              </a:defRPr>
            </a:lvl2pPr>
            <a:lvl3pPr marL="925805" indent="-240024">
              <a:buSzPct val="100000"/>
              <a:buFont typeface="Arial"/>
              <a:buChar char="•"/>
              <a:defRPr sz="2100">
                <a:solidFill>
                  <a:srgbClr val="404040"/>
                </a:solidFill>
              </a:defRPr>
            </a:lvl3pPr>
            <a:lvl4pPr marL="1305624" indent="-276951">
              <a:buSzPct val="100000"/>
              <a:buFont typeface="Arial"/>
              <a:buChar char="–"/>
              <a:defRPr sz="2100">
                <a:solidFill>
                  <a:srgbClr val="404040"/>
                </a:solidFill>
              </a:defRPr>
            </a:lvl4pPr>
            <a:lvl5pPr marL="1648517" indent="-276951">
              <a:buSzPct val="100000"/>
              <a:buFont typeface="Arial"/>
              <a:buChar char="»"/>
              <a:defRPr sz="2100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>
              <a:spcBef>
                <a:spcPts val="400"/>
              </a:spcBef>
              <a:defRPr sz="1800" b="1">
                <a:solidFill>
                  <a:srgbClr val="404040"/>
                </a:solidFill>
              </a:defRPr>
            </a:lvl1pPr>
            <a:lvl2pPr>
              <a:spcBef>
                <a:spcPts val="400"/>
              </a:spcBef>
              <a:defRPr sz="1800" b="1">
                <a:solidFill>
                  <a:srgbClr val="404040"/>
                </a:solidFill>
              </a:defRPr>
            </a:lvl2pPr>
            <a:lvl3pPr>
              <a:spcBef>
                <a:spcPts val="400"/>
              </a:spcBef>
              <a:defRPr sz="1800" b="1">
                <a:solidFill>
                  <a:srgbClr val="404040"/>
                </a:solidFill>
              </a:defRPr>
            </a:lvl3pPr>
            <a:lvl4pPr>
              <a:spcBef>
                <a:spcPts val="400"/>
              </a:spcBef>
              <a:defRPr sz="1800" b="1">
                <a:solidFill>
                  <a:srgbClr val="404040"/>
                </a:solidFill>
              </a:defRPr>
            </a:lvl4pPr>
            <a:lvl5pPr>
              <a:spcBef>
                <a:spcPts val="400"/>
              </a:spcBef>
              <a:defRPr sz="1800" b="1"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3"/>
          </p:nvPr>
        </p:nvSpPr>
        <p:spPr>
          <a:xfrm>
            <a:off x="6193369" y="1535111"/>
            <a:ext cx="5389036" cy="639765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9412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xfrm>
            <a:off x="609600" y="1700213"/>
            <a:ext cx="10972800" cy="4392613"/>
          </a:xfrm>
          <a:prstGeom prst="rect">
            <a:avLst/>
          </a:prstGeom>
        </p:spPr>
        <p:txBody>
          <a:bodyPr/>
          <a:lstStyle>
            <a:lvl1pPr marL="257167" indent="-257167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lvl1pPr>
            <a:lvl2pPr marL="587814" indent="-244923">
              <a:buSzPct val="100000"/>
              <a:buFont typeface="Arial"/>
              <a:buChar char="–"/>
              <a:defRPr>
                <a:solidFill>
                  <a:srgbClr val="404040"/>
                </a:solidFill>
              </a:defRPr>
            </a:lvl2pPr>
            <a:lvl3pPr marL="914375" indent="-228593">
              <a:buSzPct val="100000"/>
              <a:buFont typeface="Arial"/>
              <a:buChar char="•"/>
              <a:defRPr>
                <a:solidFill>
                  <a:srgbClr val="404040"/>
                </a:solidFill>
              </a:defRPr>
            </a:lvl3pPr>
            <a:lvl4pPr marL="1302987" indent="-274313">
              <a:buSzPct val="100000"/>
              <a:buFont typeface="Arial"/>
              <a:buChar char="–"/>
              <a:defRPr>
                <a:solidFill>
                  <a:srgbClr val="404040"/>
                </a:solidFill>
              </a:defRPr>
            </a:lvl4pPr>
            <a:lvl5pPr marL="1645878" indent="-274313">
              <a:buSzPct val="100000"/>
              <a:buFont typeface="Arial"/>
              <a:buChar char="»"/>
              <a:defRPr>
                <a:solidFill>
                  <a:srgbClr val="404040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8737600" y="6356355"/>
            <a:ext cx="335864" cy="370839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xfrm>
            <a:off x="609600" y="1628775"/>
            <a:ext cx="11031540" cy="4537075"/>
          </a:xfrm>
          <a:prstGeom prst="rect">
            <a:avLst/>
          </a:prstGeom>
        </p:spPr>
        <p:txBody>
          <a:bodyPr/>
          <a:lstStyle>
            <a:lvl1pPr marL="257167" indent="-257167">
              <a:buSzPct val="100000"/>
              <a:buFont typeface="Arial"/>
              <a:buChar char="•"/>
            </a:lvl1pPr>
            <a:lvl2pPr marL="587814" indent="-244923">
              <a:buSzPct val="100000"/>
              <a:buFont typeface="Arial"/>
              <a:buChar char="–"/>
            </a:lvl2pPr>
            <a:lvl3pPr marL="914375" indent="-228593">
              <a:buSzPct val="100000"/>
              <a:buFont typeface="Arial"/>
              <a:buChar char="•"/>
            </a:lvl3pPr>
            <a:lvl4pPr marL="1302987" indent="-274313">
              <a:buSzPct val="100000"/>
              <a:buFont typeface="Arial"/>
              <a:buChar char="–"/>
            </a:lvl4pPr>
            <a:lvl5pPr marL="1645878" indent="-274313">
              <a:buSzPct val="100000"/>
              <a:buFont typeface="Arial"/>
              <a:buChar char="»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jpeg" descr="2s副本.jp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936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8478978" y="6221731"/>
            <a:ext cx="258623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0" algn="l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0" algn="l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0" algn="l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0" algn="l" defTabSz="68578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0" marR="0" indent="0" algn="l" defTabSz="685781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1pPr>
      <a:lvl2pPr marL="0" marR="0" indent="0" algn="l" defTabSz="685781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0" algn="l" defTabSz="685781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0" algn="l" defTabSz="685781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0" algn="l" defTabSz="685781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1988770" marR="0" indent="-274313" algn="l" defTabSz="685781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2331661" marR="0" indent="-274313" algn="l" defTabSz="685781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2674553" marR="0" indent="-274313" algn="l" defTabSz="685781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3017443" marR="0" indent="-274312" algn="l" defTabSz="685781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Tx/>
        <a:buChar char="•"/>
        <a:tabLst/>
        <a:defRPr sz="2400" b="0" i="0" u="none" strike="noStrike" cap="none" spc="0" baseline="0">
          <a:ln>
            <a:noFill/>
          </a:ln>
          <a:solidFill>
            <a:srgbClr val="00A0E9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/>
          </p:cNvSpPr>
          <p:nvPr>
            <p:ph type="subTitle" sz="half" idx="1"/>
          </p:nvPr>
        </p:nvSpPr>
        <p:spPr>
          <a:xfrm>
            <a:off x="1487487" y="2564902"/>
            <a:ext cx="9145018" cy="1872210"/>
          </a:xfrm>
          <a:prstGeom prst="rect">
            <a:avLst/>
          </a:prstGeom>
        </p:spPr>
        <p:txBody>
          <a:bodyPr/>
          <a:lstStyle/>
          <a:p>
            <a:pPr defTabSz="473190">
              <a:spcBef>
                <a:spcPts val="1000"/>
              </a:spcBef>
              <a:defRPr sz="4500"/>
            </a:pPr>
            <a:r>
              <a:rPr lang="zh-CN" altLang="en-US" dirty="0" smtClean="0"/>
              <a:t>拍拍贷</a:t>
            </a:r>
            <a:endParaRPr lang="en-US" altLang="zh-CN" dirty="0" smtClean="0"/>
          </a:p>
          <a:p>
            <a:pPr defTabSz="473190">
              <a:spcBef>
                <a:spcPts val="1000"/>
              </a:spcBef>
              <a:defRPr sz="4500"/>
            </a:pPr>
            <a:r>
              <a:rPr lang="zh-CN" altLang="en-US" dirty="0" smtClean="0"/>
              <a:t>历史经验风控模型结果与说明</a:t>
            </a:r>
            <a:endParaRPr dirty="0"/>
          </a:p>
        </p:txBody>
      </p:sp>
      <p:sp>
        <p:nvSpPr>
          <p:cNvPr id="124" name="Shape 124"/>
          <p:cNvSpPr>
            <a:spLocks noGrp="1"/>
          </p:cNvSpPr>
          <p:nvPr>
            <p:ph type="body" idx="15"/>
          </p:nvPr>
        </p:nvSpPr>
        <p:spPr>
          <a:xfrm>
            <a:off x="4871826" y="5350583"/>
            <a:ext cx="2376340" cy="60278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>
            <a:normAutofit/>
          </a:bodyPr>
          <a:lstStyle>
            <a:lvl1pPr algn="ctr">
              <a:spcBef>
                <a:spcPts val="600"/>
              </a:spcBef>
              <a:defRPr sz="2800">
                <a:latin typeface="Courier"/>
                <a:ea typeface="Courier"/>
                <a:cs typeface="Courier"/>
                <a:sym typeface="Courier"/>
              </a:defRPr>
            </a:lvl1pPr>
          </a:lstStyle>
          <a:p>
            <a:r>
              <a:rPr dirty="0" smtClean="0"/>
              <a:t>201</a:t>
            </a:r>
            <a:r>
              <a:rPr lang="en-US" altLang="zh-CN" dirty="0" smtClean="0"/>
              <a:t>8</a:t>
            </a:r>
            <a:r>
              <a:rPr dirty="0" smtClean="0"/>
              <a:t>-0</a:t>
            </a:r>
            <a:r>
              <a:rPr lang="en-US" altLang="zh-CN" dirty="0"/>
              <a:t>2</a:t>
            </a:r>
            <a:r>
              <a:rPr dirty="0" smtClean="0"/>
              <a:t>-</a:t>
            </a:r>
            <a:r>
              <a:rPr lang="en-US" altLang="zh-CN" dirty="0" smtClean="0"/>
              <a:t>28</a:t>
            </a:r>
            <a:endParaRPr dirty="0"/>
          </a:p>
        </p:txBody>
      </p:sp>
      <p:sp>
        <p:nvSpPr>
          <p:cNvPr id="6" name="Shape 123"/>
          <p:cNvSpPr txBox="1">
            <a:spLocks/>
          </p:cNvSpPr>
          <p:nvPr/>
        </p:nvSpPr>
        <p:spPr>
          <a:xfrm>
            <a:off x="1834127" y="5350583"/>
            <a:ext cx="8872151" cy="5048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685781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A0E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marL="0" marR="0" indent="0" algn="l" defTabSz="685781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A0E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2pPr>
            <a:lvl3pPr marL="0" marR="0" indent="0" algn="l" defTabSz="685781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A0E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3pPr>
            <a:lvl4pPr marL="0" marR="0" indent="0" algn="l" defTabSz="685781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A0E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4pPr>
            <a:lvl5pPr marL="0" marR="0" indent="0" algn="l" defTabSz="685781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00A0E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5pPr>
            <a:lvl6pPr marL="1988770" marR="0" indent="-274313" algn="l" defTabSz="685781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A0E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2331661" marR="0" indent="-274313" algn="l" defTabSz="685781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A0E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2674553" marR="0" indent="-274313" algn="l" defTabSz="685781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A0E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3017443" marR="0" indent="-274312" algn="l" defTabSz="685781" rtl="0" latinLnBrk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 sz="2400" b="0" i="0" u="none" strike="noStrike" cap="none" spc="0" baseline="0">
                <a:ln>
                  <a:noFill/>
                </a:ln>
                <a:solidFill>
                  <a:srgbClr val="00A0E9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algn="ctr" defTabSz="514337" hangingPunct="1">
              <a:defRPr b="1"/>
            </a:pPr>
            <a:endParaRPr lang="ja-JP" altLang="en-US" b="1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平台历史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多头共贷信息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65564"/>
            <a:ext cx="83566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8120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三方信息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95874"/>
            <a:ext cx="84455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0692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Logistic</a:t>
            </a:r>
            <a:r>
              <a:rPr lang="zh-CN" altLang="en-US" dirty="0" smtClean="0"/>
              <a:t>回归模型</a:t>
            </a:r>
            <a:endParaRPr dirty="0"/>
          </a:p>
        </p:txBody>
      </p:sp>
      <p:sp>
        <p:nvSpPr>
          <p:cNvPr id="127" name="Shape 127"/>
          <p:cNvSpPr/>
          <p:nvPr/>
        </p:nvSpPr>
        <p:spPr>
          <a:xfrm>
            <a:off x="569841" y="1311966"/>
            <a:ext cx="11105326" cy="1292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b="1">
                <a:solidFill>
                  <a:srgbClr val="00A0E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使用</a:t>
            </a:r>
            <a:r>
              <a:rPr lang="en-US" altLang="zh-CN" dirty="0" err="1" smtClean="0"/>
              <a:t>Logisitic</a:t>
            </a:r>
            <a:r>
              <a:rPr lang="zh-CN" altLang="en-US" dirty="0" smtClean="0"/>
              <a:t>回归方程进行建模</a:t>
            </a:r>
            <a:endParaRPr dirty="0" smtClean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/>
              <a:t>对特征进行分箱和</a:t>
            </a:r>
            <a:r>
              <a:rPr lang="en-US" altLang="zh-CN" dirty="0" smtClean="0"/>
              <a:t>WOE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8411627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模型评估指标</a:t>
            </a:r>
            <a:r>
              <a:rPr lang="en-US" altLang="zh-CN" dirty="0" smtClean="0"/>
              <a:t>AUC/KS</a:t>
            </a:r>
            <a:endParaRPr dirty="0"/>
          </a:p>
        </p:txBody>
      </p:sp>
      <p:pic>
        <p:nvPicPr>
          <p:cNvPr id="11" name="图片 10" descr="../fg_workspace/ppd_default_risk_model_lr/roc_curve_18_v1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55" y="2339073"/>
            <a:ext cx="4684741" cy="395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672634"/>
            <a:ext cx="4031087" cy="3286691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2788004"/>
              </p:ext>
            </p:extLst>
          </p:nvPr>
        </p:nvGraphicFramePr>
        <p:xfrm>
          <a:off x="1316816" y="1597904"/>
          <a:ext cx="3705944" cy="43314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52972"/>
                <a:gridCol w="1852972"/>
              </a:tblGrid>
              <a:tr h="216571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训练</a:t>
                      </a:r>
                      <a:r>
                        <a:rPr lang="zh-CN" sz="1200" kern="0" dirty="0" smtClean="0">
                          <a:effectLst/>
                        </a:rPr>
                        <a:t>集 </a:t>
                      </a:r>
                      <a:r>
                        <a:rPr lang="en-US" sz="1200" kern="0" dirty="0" smtClean="0">
                          <a:effectLst/>
                        </a:rPr>
                        <a:t>AUC</a:t>
                      </a:r>
                      <a:endParaRPr lang="zh-CN" sz="1050" kern="100" dirty="0">
                        <a:effectLst/>
                        <a:latin typeface="Calibri" charset="0"/>
                        <a:ea typeface="Microsoft YaHei" charset="-122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测试</a:t>
                      </a:r>
                      <a:r>
                        <a:rPr lang="zh-CN" sz="1200" kern="0" dirty="0" smtClean="0">
                          <a:effectLst/>
                        </a:rPr>
                        <a:t>集</a:t>
                      </a:r>
                      <a:r>
                        <a:rPr lang="en-US" sz="1200" kern="0" dirty="0" smtClean="0">
                          <a:effectLst/>
                        </a:rPr>
                        <a:t>AUC</a:t>
                      </a:r>
                      <a:endParaRPr lang="zh-CN" sz="1050" kern="100" dirty="0">
                        <a:effectLst/>
                        <a:latin typeface="Calibri" charset="0"/>
                        <a:ea typeface="Microsoft YaHei" charset="-122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16571"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 dirty="0">
                          <a:effectLst/>
                        </a:rPr>
                        <a:t>        0.7443</a:t>
                      </a:r>
                      <a:endParaRPr lang="zh-CN" sz="1200" b="1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</a:rPr>
                        <a:t>0.7335</a:t>
                      </a:r>
                      <a:endParaRPr lang="zh-CN" sz="1050" b="1" kern="100" dirty="0">
                        <a:effectLst/>
                        <a:latin typeface="Calibri" charset="0"/>
                        <a:ea typeface="Microsoft YaHei" charset="-122"/>
                        <a:cs typeface="Times New Roman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466105"/>
              </p:ext>
            </p:extLst>
          </p:nvPr>
        </p:nvGraphicFramePr>
        <p:xfrm>
          <a:off x="6096000" y="1578124"/>
          <a:ext cx="3708000" cy="4320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854000"/>
                <a:gridCol w="1854000"/>
              </a:tblGrid>
              <a:tr h="216000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0" dirty="0" smtClean="0">
                          <a:effectLst/>
                        </a:rPr>
                        <a:t>训练集</a:t>
                      </a:r>
                      <a:r>
                        <a:rPr lang="en-US" sz="1200" kern="0" dirty="0" smtClean="0">
                          <a:effectLst/>
                        </a:rPr>
                        <a:t>KS</a:t>
                      </a:r>
                      <a:endParaRPr lang="zh-CN" sz="1050" kern="100" dirty="0">
                        <a:effectLst/>
                        <a:latin typeface="Calibri" charset="0"/>
                        <a:ea typeface="Microsoft YaHei" charset="-122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200" kern="0" dirty="0">
                          <a:effectLst/>
                        </a:rPr>
                        <a:t>测试</a:t>
                      </a:r>
                      <a:r>
                        <a:rPr lang="zh-CN" sz="1200" kern="0" dirty="0" smtClean="0">
                          <a:effectLst/>
                        </a:rPr>
                        <a:t>集</a:t>
                      </a:r>
                      <a:r>
                        <a:rPr lang="en-US" sz="1200" kern="0" dirty="0" smtClean="0">
                          <a:effectLst/>
                        </a:rPr>
                        <a:t>KS</a:t>
                      </a:r>
                      <a:endParaRPr lang="zh-CN" sz="1050" kern="100" dirty="0">
                        <a:effectLst/>
                        <a:latin typeface="Calibri" charset="0"/>
                        <a:ea typeface="Microsoft YaHei" charset="-122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16000"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100" dirty="0">
                          <a:effectLst/>
                        </a:rPr>
                        <a:t>        0.3499</a:t>
                      </a:r>
                      <a:endParaRPr lang="zh-CN" sz="1200" b="1" kern="100" dirty="0">
                        <a:effectLst/>
                        <a:latin typeface="Calibri" charset="0"/>
                        <a:ea typeface="Times New Roman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 latinLnBrk="1"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b="1" kern="100" dirty="0">
                          <a:effectLst/>
                        </a:rPr>
                        <a:t>        0.3746</a:t>
                      </a:r>
                      <a:endParaRPr lang="zh-CN" sz="1200" b="1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35554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Top5</a:t>
            </a:r>
            <a:r>
              <a:rPr dirty="0" smtClean="0"/>
              <a:t>重要特征</a:t>
            </a:r>
            <a:endParaRPr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760772"/>
              </p:ext>
            </p:extLst>
          </p:nvPr>
        </p:nvGraphicFramePr>
        <p:xfrm>
          <a:off x="134912" y="2149792"/>
          <a:ext cx="5840888" cy="2488545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97926"/>
                <a:gridCol w="2570126"/>
                <a:gridCol w="2872836"/>
              </a:tblGrid>
              <a:tr h="370207">
                <a:tc>
                  <a:txBody>
                    <a:bodyPr/>
                    <a:lstStyle/>
                    <a:p>
                      <a:pPr algn="l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特征名称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2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multiple_total_debt_cnt</a:t>
                      </a:r>
                      <a:endParaRPr lang="zh-CN" altLang="en-US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多头共债数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2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apply_max_amount</a:t>
                      </a:r>
                      <a:endParaRPr lang="zh-CN" altLang="en-US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最大申请金额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20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max_break_periods</a:t>
                      </a:r>
                      <a:endParaRPr lang="zh-CN" alt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Microsoft YaHei" charset="0"/>
                        <a:ea typeface="Microsoft YaHei" charset="0"/>
                        <a:cs typeface="Microsoft YaHei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最大的逾期期数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20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Microsoft YaHei" charset="0"/>
                          <a:ea typeface="Microsoft YaHei" charset="0"/>
                          <a:cs typeface="Microsoft YaHei" charset="0"/>
                          <a:sym typeface="Calibri"/>
                        </a:rPr>
                        <a:t>failures_recent_3_month</a:t>
                      </a:r>
                      <a:r>
                        <a:rPr lang="zh-CN" altLang="zh-CN" sz="16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</a:t>
                      </a:r>
                      <a:endParaRPr lang="zh-CN" alt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uFillTx/>
                        <a:latin typeface="Microsoft YaHei" charset="0"/>
                        <a:ea typeface="Microsoft YaHei" charset="0"/>
                        <a:cs typeface="Microsoft YaHei" charset="0"/>
                        <a:sym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最近</a:t>
                      </a:r>
                      <a:r>
                        <a:rPr lang="en-US" altLang="zh-CN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3</a:t>
                      </a:r>
                      <a:r>
                        <a:rPr lang="zh-CN" alt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j-cs"/>
                          <a:sym typeface="Calibri"/>
                        </a:rPr>
                        <a:t>个月机构扣款失败次数</a:t>
                      </a:r>
                      <a:endParaRPr lang="zh-CN" altLang="en-US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61147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maxover_days</a:t>
                      </a:r>
                      <a:endParaRPr lang="zh-CN" altLang="en-US" sz="1600" b="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最大逾期天数</a:t>
                      </a:r>
                      <a:endParaRPr lang="zh-CN" altLang="en-US" sz="16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3996606"/>
              </p:ext>
            </p:extLst>
          </p:nvPr>
        </p:nvGraphicFramePr>
        <p:xfrm>
          <a:off x="6045200" y="2022464"/>
          <a:ext cx="61468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重要特征</a:t>
            </a:r>
            <a:r>
              <a:rPr lang="en-US" altLang="zh-CN" dirty="0" smtClean="0"/>
              <a:t>-</a:t>
            </a:r>
            <a:r>
              <a:rPr lang="zh-CN" altLang="en-US" dirty="0" smtClean="0"/>
              <a:t>多头共债数</a:t>
            </a:r>
            <a:endParaRPr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255679"/>
              </p:ext>
            </p:extLst>
          </p:nvPr>
        </p:nvGraphicFramePr>
        <p:xfrm>
          <a:off x="609600" y="2610678"/>
          <a:ext cx="3016802" cy="5715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08401"/>
                <a:gridCol w="150840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 smtClean="0">
                          <a:effectLst/>
                        </a:rPr>
                        <a:t>组内取值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组内逾期率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&gt;5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 smtClean="0">
                          <a:effectLst/>
                        </a:rPr>
                        <a:t>5.58</a:t>
                      </a:r>
                      <a:r>
                        <a:rPr lang="pt-BR" sz="1100" u="none" strike="noStrike" dirty="0" smtClean="0">
                          <a:effectLst/>
                        </a:rPr>
                        <a:t>%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&lt;=5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3.93%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</a:tbl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422" y="1395663"/>
            <a:ext cx="42985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3236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55805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重要特征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最大申请金额</a:t>
            </a:r>
            <a:endParaRPr dirty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9541532"/>
              </p:ext>
            </p:extLst>
          </p:nvPr>
        </p:nvGraphicFramePr>
        <p:xfrm>
          <a:off x="5008080" y="1648516"/>
          <a:ext cx="5276850" cy="3746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407820"/>
              </p:ext>
            </p:extLst>
          </p:nvPr>
        </p:nvGraphicFramePr>
        <p:xfrm>
          <a:off x="609600" y="2047739"/>
          <a:ext cx="3408608" cy="9721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704304"/>
                <a:gridCol w="1704304"/>
              </a:tblGrid>
              <a:tr h="19442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 smtClean="0">
                          <a:effectLst/>
                        </a:rPr>
                        <a:t>组内取值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组内逾期率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442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&lt;=15000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1.57%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442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(15000,30000]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2.41%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442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>
                          <a:effectLst/>
                        </a:rPr>
                        <a:t>(30000,70000]</a:t>
                      </a:r>
                      <a:endParaRPr lang="is-IS" sz="11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5.92%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4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&gt;70000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6.81%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8243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55805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重要特征</a:t>
            </a:r>
            <a:r>
              <a:rPr lang="en-US" altLang="zh-CN" dirty="0" smtClean="0"/>
              <a:t>-</a:t>
            </a:r>
            <a:r>
              <a:rPr lang="zh-CN" altLang="en-US" dirty="0" smtClean="0"/>
              <a:t>历史最大逾期期数</a:t>
            </a:r>
            <a:endParaRPr dirty="0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2203963"/>
              </p:ext>
            </p:extLst>
          </p:nvPr>
        </p:nvGraphicFramePr>
        <p:xfrm>
          <a:off x="6001555" y="1700011"/>
          <a:ext cx="4826866" cy="2839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706940"/>
              </p:ext>
            </p:extLst>
          </p:nvPr>
        </p:nvGraphicFramePr>
        <p:xfrm>
          <a:off x="609600" y="2154261"/>
          <a:ext cx="4142704" cy="113437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945051"/>
                <a:gridCol w="2197653"/>
              </a:tblGrid>
              <a:tr h="22687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 smtClean="0">
                          <a:effectLst/>
                        </a:rPr>
                        <a:t>组内取值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组内逾期率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22687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 smtClean="0">
                          <a:effectLst/>
                        </a:rPr>
                        <a:t>-1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>
                          <a:effectLst/>
                        </a:rPr>
                        <a:t>4.86%</a:t>
                      </a:r>
                      <a:endParaRPr lang="hr-HR" sz="1100" b="0" i="0" u="none" strike="noStrike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22687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 smtClean="0">
                          <a:effectLst/>
                        </a:rPr>
                        <a:t>[0,1)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 dirty="0">
                          <a:effectLst/>
                        </a:rPr>
                        <a:t>2.04%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22687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DengXian" charset="-122"/>
                        </a:rPr>
                        <a:t>[1,2)</a:t>
                      </a:r>
                      <a:endParaRPr lang="nl-NL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4.48%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226874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 smtClean="0">
                          <a:effectLst/>
                        </a:rPr>
                        <a:t>&gt;=2</a:t>
                      </a:r>
                      <a:endParaRPr lang="tr-T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5.71%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99961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55805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重要特征</a:t>
            </a:r>
            <a:r>
              <a:rPr lang="en-US" altLang="zh-CN" dirty="0" smtClean="0"/>
              <a:t>-</a:t>
            </a:r>
            <a:r>
              <a:rPr lang="zh-CN" altLang="en-US" dirty="0" smtClean="0"/>
              <a:t>扣款失败次数</a:t>
            </a:r>
            <a:endParaRPr dirty="0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164210"/>
              </p:ext>
            </p:extLst>
          </p:nvPr>
        </p:nvGraphicFramePr>
        <p:xfrm>
          <a:off x="6096000" y="1789044"/>
          <a:ext cx="4153208" cy="4108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5128"/>
              </p:ext>
            </p:extLst>
          </p:nvPr>
        </p:nvGraphicFramePr>
        <p:xfrm>
          <a:off x="609600" y="2226365"/>
          <a:ext cx="3016802" cy="7620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08401"/>
                <a:gridCol w="1508401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 smtClean="0">
                          <a:effectLst/>
                        </a:rPr>
                        <a:t>组内取值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组内逾期率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&lt;3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0.37%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100" u="none" strike="noStrike" dirty="0">
                          <a:effectLst/>
                        </a:rPr>
                        <a:t>[3,5)</a:t>
                      </a:r>
                      <a:endParaRPr lang="is-I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4.24%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&gt;=5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7.46%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6259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55805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重要特征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最大逾期天数</a:t>
            </a:r>
            <a:endParaRPr dirty="0"/>
          </a:p>
        </p:txBody>
      </p:sp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596055"/>
              </p:ext>
            </p:extLst>
          </p:nvPr>
        </p:nvGraphicFramePr>
        <p:xfrm>
          <a:off x="5732753" y="1585398"/>
          <a:ext cx="3740150" cy="3841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510862"/>
              </p:ext>
            </p:extLst>
          </p:nvPr>
        </p:nvGraphicFramePr>
        <p:xfrm>
          <a:off x="609600" y="1876022"/>
          <a:ext cx="1852450" cy="5715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26225"/>
                <a:gridCol w="926225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组内取值</a:t>
                      </a:r>
                      <a:endParaRPr lang="zh-CN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组内逾期率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&lt;=25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4.26%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&gt;25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hr-HR" sz="1100" u="none" strike="noStrike" dirty="0">
                          <a:effectLst/>
                        </a:rPr>
                        <a:t>30.15%</a:t>
                      </a:r>
                      <a:endParaRPr lang="hr-HR" sz="1100" b="0" i="0" u="none" strike="noStrike" dirty="0">
                        <a:solidFill>
                          <a:srgbClr val="000000"/>
                        </a:solidFill>
                        <a:effectLst/>
                        <a:latin typeface="DengXian" charset="-122"/>
                      </a:endParaRPr>
                    </a:p>
                  </a:txBody>
                  <a:tcPr marL="6350" marR="6350" marT="635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7851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拍拍贷历史风控模型</a:t>
            </a:r>
            <a:endParaRPr dirty="0"/>
          </a:p>
        </p:txBody>
      </p:sp>
      <p:sp>
        <p:nvSpPr>
          <p:cNvPr id="127" name="Shape 127"/>
          <p:cNvSpPr/>
          <p:nvPr/>
        </p:nvSpPr>
        <p:spPr>
          <a:xfrm>
            <a:off x="569841" y="1311966"/>
            <a:ext cx="11105326" cy="2492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b="1">
                <a:solidFill>
                  <a:srgbClr val="00A0E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/>
              <a:t>业务</a:t>
            </a:r>
            <a:r>
              <a:rPr lang="zh-CN" altLang="en-US" dirty="0" smtClean="0"/>
              <a:t>理解</a:t>
            </a:r>
            <a:endParaRPr lang="en-US" altLang="zh-CN" dirty="0" smtClean="0"/>
          </a:p>
          <a:p>
            <a:pPr marL="457200" indent="-457200">
              <a:buSzPct val="100000"/>
              <a:buFont typeface="Arial"/>
              <a:buChar char="•"/>
              <a:defRPr sz="2800" b="1">
                <a:solidFill>
                  <a:srgbClr val="00A0E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en-US" altLang="zh-CN" dirty="0" smtClean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zh-CN" sz="2000" dirty="0">
                <a:sym typeface="Microsoft YaHei"/>
              </a:rPr>
              <a:t>本</a:t>
            </a:r>
            <a:r>
              <a:rPr lang="zh-CN" altLang="zh-CN" sz="2000" dirty="0" smtClean="0">
                <a:sym typeface="Microsoft YaHei"/>
              </a:rPr>
              <a:t>项目基于</a:t>
            </a:r>
            <a:r>
              <a:rPr lang="zh-CN" altLang="zh-CN" sz="2000" dirty="0">
                <a:sym typeface="Microsoft YaHei"/>
              </a:rPr>
              <a:t>拍拍贷</a:t>
            </a:r>
            <a:r>
              <a:rPr lang="zh-CN" altLang="zh-CN" sz="2000" dirty="0" smtClean="0">
                <a:sym typeface="Microsoft YaHei"/>
              </a:rPr>
              <a:t>用户的</a:t>
            </a:r>
            <a:r>
              <a:rPr lang="zh-CN" altLang="zh-CN" sz="2000" dirty="0">
                <a:sym typeface="Microsoft YaHei"/>
              </a:rPr>
              <a:t>基本信息、征信信息</a:t>
            </a:r>
            <a:r>
              <a:rPr lang="zh-CN" altLang="zh-CN" sz="2000" dirty="0" smtClean="0">
                <a:sym typeface="Microsoft YaHei"/>
              </a:rPr>
              <a:t>和申请信息</a:t>
            </a:r>
            <a:r>
              <a:rPr lang="zh-CN" altLang="en-US" sz="2000" dirty="0" smtClean="0">
                <a:sym typeface="Microsoft YaHei"/>
              </a:rPr>
              <a:t>、收入信息、三方数据和历史共贷信息</a:t>
            </a:r>
            <a:r>
              <a:rPr lang="zh-CN" altLang="zh-CN" sz="2000" dirty="0" smtClean="0">
                <a:sym typeface="Microsoft YaHei"/>
              </a:rPr>
              <a:t>等</a:t>
            </a:r>
            <a:r>
              <a:rPr lang="zh-CN" altLang="en-US" sz="2000" dirty="0" smtClean="0">
                <a:sym typeface="Microsoft YaHei"/>
              </a:rPr>
              <a:t>特征</a:t>
            </a:r>
            <a:r>
              <a:rPr lang="zh-CN" altLang="zh-CN" sz="2000" dirty="0" smtClean="0">
                <a:sym typeface="Microsoft YaHei"/>
              </a:rPr>
              <a:t>，</a:t>
            </a:r>
            <a:r>
              <a:rPr lang="zh-CN" altLang="zh-CN" sz="2000" dirty="0">
                <a:sym typeface="Microsoft YaHei"/>
              </a:rPr>
              <a:t>对未来发生</a:t>
            </a:r>
            <a:r>
              <a:rPr lang="zh-CN" altLang="zh-CN" sz="2000" dirty="0" smtClean="0">
                <a:sym typeface="Microsoft YaHei"/>
              </a:rPr>
              <a:t>严重</a:t>
            </a:r>
            <a:r>
              <a:rPr lang="zh-CN" altLang="en-US" sz="2000" dirty="0" smtClean="0">
                <a:sym typeface="Microsoft YaHei"/>
              </a:rPr>
              <a:t>逾期</a:t>
            </a:r>
            <a:r>
              <a:rPr lang="zh-CN" altLang="zh-CN" sz="2000" dirty="0" smtClean="0">
                <a:sym typeface="Microsoft YaHei"/>
              </a:rPr>
              <a:t>的</a:t>
            </a:r>
            <a:r>
              <a:rPr lang="zh-CN" altLang="zh-CN" sz="2000" dirty="0">
                <a:sym typeface="Microsoft YaHei"/>
              </a:rPr>
              <a:t>概率进行预测</a:t>
            </a:r>
            <a:r>
              <a:rPr lang="zh-CN" altLang="zh-CN" sz="2000" dirty="0" smtClean="0">
                <a:sym typeface="Microsoft YaHei"/>
              </a:rPr>
              <a:t>，</a:t>
            </a:r>
            <a:r>
              <a:rPr lang="zh-CN" altLang="en-US" sz="2000" dirty="0" smtClean="0">
                <a:sym typeface="Microsoft YaHei"/>
              </a:rPr>
              <a:t>建立申请评分风险评分模型，</a:t>
            </a:r>
            <a:r>
              <a:rPr lang="zh-CN" altLang="zh-CN" sz="2000" dirty="0" smtClean="0">
                <a:sym typeface="Microsoft YaHei"/>
              </a:rPr>
              <a:t>给出</a:t>
            </a:r>
            <a:r>
              <a:rPr lang="zh-CN" altLang="en-US" sz="2000" dirty="0" smtClean="0">
                <a:sym typeface="Microsoft YaHei"/>
              </a:rPr>
              <a:t>用户的</a:t>
            </a:r>
            <a:r>
              <a:rPr lang="zh-CN" altLang="zh-CN" sz="2000" dirty="0" smtClean="0">
                <a:sym typeface="Microsoft YaHei"/>
              </a:rPr>
              <a:t>风险评分</a:t>
            </a:r>
            <a:r>
              <a:rPr lang="zh-CN" altLang="en-US" sz="2000" dirty="0" smtClean="0">
                <a:sym typeface="Microsoft YaHei"/>
              </a:rPr>
              <a:t>。</a:t>
            </a:r>
            <a:endParaRPr lang="en-US" altLang="zh-CN" sz="2000" dirty="0">
              <a:sym typeface="Microsoft YaHei"/>
            </a:endParaRPr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lang="zh-CN" altLang="zh-CN" sz="2000" dirty="0"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06399440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55805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zh-CN" dirty="0"/>
              <a:t>申请风险评分分布表（下降性排列）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43" y="1828801"/>
            <a:ext cx="10522314" cy="344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823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55805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模型评分与组内逾期率</a:t>
            </a:r>
            <a:endParaRPr dirty="0"/>
          </a:p>
        </p:txBody>
      </p:sp>
      <p:pic>
        <p:nvPicPr>
          <p:cNvPr id="6" name="图片 5" descr="../Downloads/逾期率%20(3)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01097"/>
            <a:ext cx="10333703" cy="4837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956573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55805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特征得分表</a:t>
            </a:r>
            <a:endParaRPr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179" y="0"/>
            <a:ext cx="7517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256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title"/>
          </p:nvPr>
        </p:nvSpPr>
        <p:spPr>
          <a:xfrm>
            <a:off x="609600" y="355805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举例</a:t>
            </a:r>
            <a:endParaRPr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28377"/>
              </p:ext>
            </p:extLst>
          </p:nvPr>
        </p:nvGraphicFramePr>
        <p:xfrm>
          <a:off x="2695976" y="1626026"/>
          <a:ext cx="6800047" cy="4308848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344843"/>
                <a:gridCol w="1189170"/>
                <a:gridCol w="1088678"/>
                <a:gridCol w="1088678"/>
                <a:gridCol w="1088678"/>
              </a:tblGrid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</a:rPr>
                        <a:t>变量</a:t>
                      </a:r>
                      <a:endParaRPr lang="zh-CN" sz="1400" b="1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</a:rPr>
                        <a:t>特征值</a:t>
                      </a:r>
                      <a:r>
                        <a:rPr lang="en-US" sz="1400" b="1" kern="100" dirty="0">
                          <a:effectLst/>
                        </a:rPr>
                        <a:t>1</a:t>
                      </a:r>
                      <a:endParaRPr lang="zh-CN" sz="1400" b="1" kern="100" dirty="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得分</a:t>
                      </a:r>
                      <a:r>
                        <a:rPr lang="en-US" sz="1400" b="1" kern="100">
                          <a:effectLst/>
                        </a:rPr>
                        <a:t>1</a:t>
                      </a:r>
                      <a:endParaRPr lang="zh-CN" sz="1400" b="1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特征值</a:t>
                      </a:r>
                      <a:r>
                        <a:rPr lang="en-US" sz="1400" b="1" kern="100">
                          <a:effectLst/>
                        </a:rPr>
                        <a:t>2</a:t>
                      </a:r>
                      <a:endParaRPr lang="zh-CN" sz="1400" b="1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>
                          <a:effectLst/>
                        </a:rPr>
                        <a:t>得分</a:t>
                      </a:r>
                      <a:r>
                        <a:rPr lang="en-US" sz="1400" b="1" kern="100">
                          <a:effectLst/>
                        </a:rPr>
                        <a:t>2</a:t>
                      </a:r>
                      <a:endParaRPr lang="zh-CN" sz="1400" b="1" kern="100">
                        <a:effectLst/>
                        <a:latin typeface="Times New Roman" charset="0"/>
                        <a:ea typeface="宋体" charset="-122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Calibri"/>
                        </a:rPr>
                        <a:t>failures_recent_3_month</a:t>
                      </a:r>
                      <a:r>
                        <a:rPr lang="zh-CN" altLang="zh-CN" sz="1400" b="1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54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40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max_break_periods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contact_num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b="1" i="0" u="none" strike="noStrike" kern="100" cap="none" spc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Calibri"/>
                        </a:rPr>
                        <a:t>long_repayment_term</a:t>
                      </a:r>
                      <a:endParaRPr lang="zh-CN" sz="1400" b="1" i="0" u="none" strike="noStrike" kern="100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Times New Roman" charset="0"/>
                        <a:ea typeface="Times New Roman" charset="0"/>
                        <a:cs typeface="Times New Roman" charset="0"/>
                        <a:sym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36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46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36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46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b="1" i="0" u="none" strike="noStrike" kern="100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Calibri"/>
                        </a:rPr>
                        <a:t>multiple_total_debt_cnt</a:t>
                      </a:r>
                      <a:r>
                        <a:rPr lang="zh-CN" altLang="zh-CN" sz="1400" b="1" i="0" u="none" strike="noStrike" kern="100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Calibri"/>
                        </a:rPr>
                        <a:t> </a:t>
                      </a:r>
                      <a:endParaRPr lang="zh-CN" sz="1400" b="1" i="0" u="none" strike="noStrike" kern="100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Times New Roman" charset="0"/>
                        <a:ea typeface="Times New Roman" charset="0"/>
                        <a:cs typeface="Times New Roman" charset="0"/>
                        <a:sym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maxover_amount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1237.73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101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-1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41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house_condition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43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sz="1400" b="1" i="0" u="none" strike="noStrike" kern="100" cap="none" spc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Calibri"/>
                        </a:rPr>
                        <a:t>gender</a:t>
                      </a:r>
                      <a:endParaRPr lang="zh-CN" sz="1400" b="1" i="0" u="none" strike="noStrike" kern="100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Times New Roman" charset="0"/>
                        <a:ea typeface="Times New Roman" charset="0"/>
                        <a:cs typeface="Times New Roman" charset="0"/>
                        <a:sym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47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47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marL="0" marR="0" indent="0" algn="ctr" defTabSz="9144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zh-CN" sz="1400" b="1" i="0" u="none" strike="noStrike" kern="100" cap="none" spc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Calibri"/>
                        </a:rPr>
                        <a:t>max_diploma</a:t>
                      </a:r>
                      <a:r>
                        <a:rPr lang="zh-CN" altLang="zh-CN" sz="1400" b="1" i="0" u="none" strike="noStrike" kern="100" cap="none" spc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Times New Roman" charset="0"/>
                          <a:ea typeface="Times New Roman" charset="0"/>
                          <a:cs typeface="Times New Roman" charset="0"/>
                          <a:sym typeface="Calibri"/>
                        </a:rPr>
                        <a:t> </a:t>
                      </a:r>
                      <a:endParaRPr lang="zh-CN" sz="1400" b="1" i="0" u="none" strike="noStrike" kern="100" cap="none" spc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Times New Roman" charset="0"/>
                        <a:ea typeface="Times New Roman" charset="0"/>
                        <a:cs typeface="Times New Roman" charset="0"/>
                        <a:sym typeface="Calibri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51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49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apply_max_amount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80000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60000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max_credit_card_age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46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47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recruitment_date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industry1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48</a:t>
                      </a:r>
                      <a:endParaRPr lang="zh-CN" sz="1400" b="1" kern="1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err="1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maxover_days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103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25596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s-I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…………</a:t>
                      </a: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..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  <a:tr h="165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b="1" kern="100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总分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42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</a:t>
                      </a:r>
                      <a:r>
                        <a:rPr lang="en-US" altLang="zh-CN" sz="1400" b="1" kern="100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29</a:t>
                      </a:r>
                      <a:endParaRPr lang="zh-CN" sz="1400" b="1" kern="1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62857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特征监控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394085"/>
            <a:ext cx="11232631" cy="50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2259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得分监控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4" y="1470806"/>
            <a:ext cx="11787266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09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body" idx="1"/>
          </p:nvPr>
        </p:nvSpPr>
        <p:spPr>
          <a:xfrm>
            <a:off x="609600" y="1600205"/>
            <a:ext cx="10972800" cy="4525965"/>
          </a:xfrm>
          <a:prstGeom prst="rect">
            <a:avLst/>
          </a:prstGeom>
        </p:spPr>
        <p:txBody>
          <a:bodyPr anchor="ctr"/>
          <a:lstStyle>
            <a:lvl1pPr algn="ctr">
              <a:spcBef>
                <a:spcPts val="800"/>
              </a:spcBef>
              <a:defRPr sz="3600" b="1"/>
            </a:lvl1pPr>
          </a:lstStyle>
          <a:p>
            <a:r>
              <a:t>谢谢!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标签</a:t>
            </a:r>
            <a:r>
              <a:rPr lang="zh-CN" altLang="en-US" dirty="0" smtClean="0"/>
              <a:t>定义</a:t>
            </a:r>
            <a:endParaRPr dirty="0"/>
          </a:p>
        </p:txBody>
      </p:sp>
      <p:sp>
        <p:nvSpPr>
          <p:cNvPr id="127" name="Shape 127"/>
          <p:cNvSpPr/>
          <p:nvPr/>
        </p:nvSpPr>
        <p:spPr>
          <a:xfrm>
            <a:off x="569841" y="1311966"/>
            <a:ext cx="11105326" cy="1882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457200" indent="-457200">
              <a:buSzPct val="100000"/>
              <a:buFont typeface="Arial"/>
              <a:buChar char="•"/>
              <a:defRPr sz="2800" b="1">
                <a:solidFill>
                  <a:srgbClr val="00A0E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err="1"/>
              <a:t>标签</a:t>
            </a:r>
            <a:endParaRPr dirty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坏客户</a:t>
            </a:r>
            <a:r>
              <a:rPr dirty="0" smtClean="0"/>
              <a:t>：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3+</a:t>
            </a:r>
            <a:r>
              <a:rPr lang="zh-CN" altLang="en-US" dirty="0" smtClean="0"/>
              <a:t>，即逾期</a:t>
            </a:r>
            <a:r>
              <a:rPr lang="en-US" altLang="zh-CN" dirty="0" smtClean="0"/>
              <a:t>3</a:t>
            </a:r>
            <a:r>
              <a:rPr lang="zh-CN" altLang="en-US" dirty="0" smtClean="0"/>
              <a:t>期及以上的客户</a:t>
            </a:r>
            <a:endParaRPr baseline="-25000" dirty="0" smtClean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好客户</a:t>
            </a:r>
            <a:r>
              <a:rPr dirty="0" smtClean="0"/>
              <a:t>：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1</a:t>
            </a:r>
            <a:r>
              <a:rPr lang="zh-CN" altLang="en-US" dirty="0" smtClean="0"/>
              <a:t>以内，即未逾期或逾期</a:t>
            </a:r>
            <a:r>
              <a:rPr lang="en-US" altLang="zh-CN" dirty="0" smtClean="0"/>
              <a:t>1</a:t>
            </a:r>
            <a:r>
              <a:rPr lang="zh-CN" altLang="en-US" dirty="0" smtClean="0"/>
              <a:t>期的客户</a:t>
            </a:r>
            <a:endParaRPr dirty="0" smtClean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其他</a:t>
            </a:r>
            <a:r>
              <a:rPr dirty="0" smtClean="0"/>
              <a:t>：</a:t>
            </a:r>
            <a:r>
              <a:rPr lang="en-US" altLang="zh-CN" dirty="0" smtClean="0"/>
              <a:t>M</a:t>
            </a:r>
            <a:r>
              <a:rPr lang="en-US" altLang="zh-CN" baseline="-25000" dirty="0" smtClean="0"/>
              <a:t>2</a:t>
            </a:r>
            <a:r>
              <a:rPr lang="zh-CN" altLang="en-US" dirty="0" smtClean="0"/>
              <a:t>或提前结清的客户（排除在模型之外）</a:t>
            </a:r>
            <a:endParaRPr baseline="-25000" dirty="0"/>
          </a:p>
          <a:p>
            <a:pPr marL="914400" lvl="1" indent="-457200"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baseline="-25000" dirty="0"/>
          </a:p>
        </p:txBody>
      </p:sp>
    </p:spTree>
    <p:extLst>
      <p:ext uri="{BB962C8B-B14F-4D97-AF65-F5344CB8AC3E}">
        <p14:creationId xmlns:p14="http://schemas.microsoft.com/office/powerpoint/2010/main" val="179055154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xfrm>
            <a:off x="609600" y="332656"/>
            <a:ext cx="10972800" cy="936105"/>
          </a:xfrm>
          <a:prstGeom prst="rect">
            <a:avLst/>
          </a:prstGeom>
        </p:spPr>
        <p:txBody>
          <a:bodyPr/>
          <a:lstStyle/>
          <a:p>
            <a:r>
              <a:rPr dirty="0" smtClean="0"/>
              <a:t>特征提取</a:t>
            </a:r>
            <a:endParaRPr dirty="0"/>
          </a:p>
        </p:txBody>
      </p:sp>
      <p:sp>
        <p:nvSpPr>
          <p:cNvPr id="127" name="Shape 127"/>
          <p:cNvSpPr/>
          <p:nvPr/>
        </p:nvSpPr>
        <p:spPr>
          <a:xfrm>
            <a:off x="569841" y="1311966"/>
            <a:ext cx="11105326" cy="4396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914400" lvl="1" indent="-457200"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baseline="-25000" dirty="0"/>
          </a:p>
          <a:p>
            <a:pPr marL="457200" indent="-457200">
              <a:buSzPct val="100000"/>
              <a:buFont typeface="Arial"/>
              <a:buChar char="•"/>
              <a:defRPr sz="2800" b="1">
                <a:solidFill>
                  <a:srgbClr val="00A0E9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dirty="0" smtClean="0"/>
              <a:t>特征</a:t>
            </a:r>
            <a:r>
              <a:rPr lang="zh-CN" altLang="en-US" dirty="0" smtClean="0"/>
              <a:t>维度</a:t>
            </a:r>
            <a:endParaRPr lang="en-US" dirty="0" smtClean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sz="2000" b="1" dirty="0" smtClean="0">
                <a:latin typeface="Microsoft YaHei"/>
                <a:ea typeface="Microsoft YaHei"/>
                <a:sym typeface="Microsoft YaHei"/>
              </a:rPr>
              <a:t>基本信息</a:t>
            </a:r>
            <a:r>
              <a:rPr lang="zh-CN" altLang="en-US" sz="2000" dirty="0" smtClean="0">
                <a:latin typeface="Microsoft YaHei"/>
                <a:ea typeface="Microsoft YaHei"/>
                <a:sym typeface="Microsoft YaHei"/>
              </a:rPr>
              <a:t>：申请人</a:t>
            </a:r>
            <a:r>
              <a:rPr lang="zh-CN" altLang="zh-CN" sz="2000" dirty="0" smtClean="0">
                <a:sym typeface="Microsoft YaHei"/>
              </a:rPr>
              <a:t>个人</a:t>
            </a:r>
            <a:r>
              <a:rPr lang="zh-CN" altLang="zh-CN" sz="2000" dirty="0">
                <a:sym typeface="Microsoft YaHei"/>
              </a:rPr>
              <a:t>信息（姓名、性别</a:t>
            </a:r>
            <a:r>
              <a:rPr lang="zh-CN" altLang="zh-CN" sz="2000" dirty="0" smtClean="0">
                <a:sym typeface="Microsoft YaHei"/>
              </a:rPr>
              <a:t>、</a:t>
            </a:r>
            <a:r>
              <a:rPr lang="zh-CN" altLang="en-US" sz="2000" dirty="0" smtClean="0">
                <a:sym typeface="Microsoft YaHei"/>
              </a:rPr>
              <a:t>年龄、居住地</a:t>
            </a:r>
            <a:r>
              <a:rPr lang="zh-CN" altLang="zh-CN" sz="2000" dirty="0" smtClean="0">
                <a:sym typeface="Microsoft YaHei"/>
              </a:rPr>
              <a:t>等）</a:t>
            </a:r>
            <a:endParaRPr lang="en-US" altLang="zh-CN" sz="2000" dirty="0" smtClean="0">
              <a:sym typeface="Microsoft YaHei"/>
            </a:endParaRPr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申请信息</a:t>
            </a:r>
            <a:r>
              <a:rPr dirty="0" smtClean="0"/>
              <a:t>：</a:t>
            </a:r>
            <a:r>
              <a:rPr lang="zh-CN" altLang="zh-CN" sz="2000" dirty="0" smtClean="0">
                <a:sym typeface="Microsoft YaHei"/>
              </a:rPr>
              <a:t>申请人</a:t>
            </a:r>
            <a:r>
              <a:rPr lang="zh-CN" altLang="zh-CN" sz="2000" dirty="0">
                <a:sym typeface="Microsoft YaHei"/>
              </a:rPr>
              <a:t>的贷款信息（申请期数、申请金额、申请来源、申请用途、还款方式等） </a:t>
            </a:r>
            <a:endParaRPr dirty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征信信息</a:t>
            </a:r>
            <a:r>
              <a:rPr dirty="0" smtClean="0"/>
              <a:t>：</a:t>
            </a:r>
            <a:r>
              <a:rPr lang="zh-CN" altLang="zh-CN" sz="2000" dirty="0" smtClean="0">
                <a:sym typeface="Microsoft YaHei"/>
              </a:rPr>
              <a:t>申请人</a:t>
            </a:r>
            <a:r>
              <a:rPr lang="zh-CN" altLang="en-US" sz="2000" dirty="0" smtClean="0">
                <a:sym typeface="Microsoft YaHei"/>
              </a:rPr>
              <a:t>征信相关</a:t>
            </a:r>
            <a:r>
              <a:rPr lang="zh-CN" altLang="zh-CN" sz="2000" dirty="0" smtClean="0">
                <a:sym typeface="Microsoft YaHei"/>
              </a:rPr>
              <a:t>信息（</a:t>
            </a:r>
            <a:r>
              <a:rPr lang="zh-CN" altLang="en-US" sz="2000" dirty="0" smtClean="0">
                <a:sym typeface="Microsoft YaHei"/>
              </a:rPr>
              <a:t>是否具有信用交易、贷记卡张数、征信查询次数等</a:t>
            </a:r>
            <a:r>
              <a:rPr lang="zh-CN" altLang="zh-CN" sz="2000" dirty="0" smtClean="0">
                <a:sym typeface="Microsoft YaHei"/>
              </a:rPr>
              <a:t>）</a:t>
            </a:r>
            <a:endParaRPr lang="en-US" altLang="zh-CN" sz="2000" dirty="0" smtClean="0">
              <a:sym typeface="Microsoft YaHei"/>
            </a:endParaRPr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收入信息</a:t>
            </a:r>
            <a:r>
              <a:rPr dirty="0" smtClean="0"/>
              <a:t>：</a:t>
            </a:r>
            <a:r>
              <a:rPr lang="zh-CN" altLang="en-US" dirty="0" smtClean="0"/>
              <a:t>申请人收入相关信息（近期工资卡</a:t>
            </a:r>
            <a:r>
              <a:rPr lang="en-US" altLang="zh-CN" dirty="0" smtClean="0"/>
              <a:t>/</a:t>
            </a:r>
            <a:r>
              <a:rPr lang="zh-CN" altLang="en-US" dirty="0" smtClean="0"/>
              <a:t>储蓄卡流水、是否有社保公积金等）</a:t>
            </a:r>
            <a:endParaRPr lang="en-US" altLang="zh-CN" dirty="0" smtClean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 smtClean="0"/>
              <a:t>渤海信托平台历史信息：</a:t>
            </a:r>
            <a:r>
              <a:rPr lang="zh-CN" altLang="en-US" dirty="0" smtClean="0"/>
              <a:t>申请人在渤海信托平台上历史贷款表现（在渤海信托平台上最大逾期天数、最大逾期金额、被拒贷次数、违约次数等）</a:t>
            </a:r>
            <a:endParaRPr lang="en-US" altLang="zh-CN" dirty="0" smtClean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b="1" dirty="0"/>
              <a:t>第三方信息：</a:t>
            </a:r>
            <a:r>
              <a:rPr lang="zh-CN" altLang="en-US" dirty="0"/>
              <a:t>申请人多头逾期信息、第三方支付划扣信息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914400" lvl="1" indent="-457200">
              <a:lnSpc>
                <a:spcPct val="125000"/>
              </a:lnSpc>
              <a:buSzPct val="100000"/>
              <a:buFont typeface="Arial"/>
              <a:buChar char="•"/>
              <a:defRPr sz="20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b="1" dirty="0"/>
          </a:p>
          <a:p>
            <a:pPr marL="914400" lvl="1" indent="-457200">
              <a:buSzPct val="100000"/>
              <a:buFont typeface="Arial"/>
              <a:buChar char="•"/>
              <a:defRPr sz="2000" baseline="-25000"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5406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基本信息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2" y="1268761"/>
            <a:ext cx="5278057" cy="51667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860" y="1980717"/>
            <a:ext cx="5578999" cy="337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3644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信用记录以及征信信息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68761"/>
            <a:ext cx="5409235" cy="513649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835" y="1333756"/>
            <a:ext cx="5717894" cy="277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9516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信用记录以及征信信息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68761"/>
            <a:ext cx="5097315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915" y="1880775"/>
            <a:ext cx="6288967" cy="235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059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申请信息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95384"/>
            <a:ext cx="83947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10267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收入流水信息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68761"/>
            <a:ext cx="7315200" cy="526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2981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DengXian"/>
        <a:ea typeface="DengXian"/>
        <a:cs typeface="DengXian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DengXian"/>
        <a:ea typeface="DengXian"/>
        <a:cs typeface="DengXian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DengXi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615</Words>
  <Application>Microsoft Macintosh PowerPoint</Application>
  <PresentationFormat>宽屏</PresentationFormat>
  <Paragraphs>194</Paragraphs>
  <Slides>26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Calibri</vt:lpstr>
      <vt:lpstr>Courier</vt:lpstr>
      <vt:lpstr>DengXian</vt:lpstr>
      <vt:lpstr>Microsoft YaHei</vt:lpstr>
      <vt:lpstr>Times New Roman</vt:lpstr>
      <vt:lpstr>宋体</vt:lpstr>
      <vt:lpstr>微软雅黑</vt:lpstr>
      <vt:lpstr>Arial</vt:lpstr>
      <vt:lpstr>Office 主题</vt:lpstr>
      <vt:lpstr>PowerPoint 演示文稿</vt:lpstr>
      <vt:lpstr>拍拍贷历史风控模型</vt:lpstr>
      <vt:lpstr>标签定义</vt:lpstr>
      <vt:lpstr>特征提取</vt:lpstr>
      <vt:lpstr>基本信息</vt:lpstr>
      <vt:lpstr>信用记录以及征信信息</vt:lpstr>
      <vt:lpstr>信用记录以及征信信息</vt:lpstr>
      <vt:lpstr>申请信息</vt:lpstr>
      <vt:lpstr>收入流水信息</vt:lpstr>
      <vt:lpstr>平台历史&amp;多头共贷信息</vt:lpstr>
      <vt:lpstr>三方信息</vt:lpstr>
      <vt:lpstr>Logistic回归模型</vt:lpstr>
      <vt:lpstr>模型评估指标AUC/KS</vt:lpstr>
      <vt:lpstr>Top5重要特征</vt:lpstr>
      <vt:lpstr>重要特征-多头共债数</vt:lpstr>
      <vt:lpstr>重要特征-最大申请金额</vt:lpstr>
      <vt:lpstr>重要特征-历史最大逾期期数</vt:lpstr>
      <vt:lpstr>重要特征-扣款失败次数</vt:lpstr>
      <vt:lpstr>重要特征-最大逾期天数</vt:lpstr>
      <vt:lpstr>申请风险评分分布表（下降性排列）</vt:lpstr>
      <vt:lpstr>模型评分与组内逾期率</vt:lpstr>
      <vt:lpstr>特征得分表</vt:lpstr>
      <vt:lpstr>举例</vt:lpstr>
      <vt:lpstr>特征监控</vt:lpstr>
      <vt:lpstr>得分监控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song</dc:creator>
  <cp:lastModifiedBy>Microsoft Office 用户</cp:lastModifiedBy>
  <cp:revision>79</cp:revision>
  <dcterms:modified xsi:type="dcterms:W3CDTF">2018-02-28T05:10:04Z</dcterms:modified>
</cp:coreProperties>
</file>